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6"/>
  </p:notesMasterIdLst>
  <p:sldIdLst>
    <p:sldId id="306" r:id="rId5"/>
    <p:sldId id="308" r:id="rId6"/>
    <p:sldId id="318" r:id="rId7"/>
    <p:sldId id="319" r:id="rId8"/>
    <p:sldId id="320" r:id="rId9"/>
    <p:sldId id="316" r:id="rId10"/>
    <p:sldId id="315" r:id="rId11"/>
    <p:sldId id="317" r:id="rId12"/>
    <p:sldId id="321" r:id="rId13"/>
    <p:sldId id="322" r:id="rId14"/>
    <p:sldId id="31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6E563ED-DC52-4707-863B-95E1FFCE0498}" v="2" dt="2023-12-30T03:31:24.8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5" autoAdjust="0"/>
    <p:restoredTop sz="84967" autoAdjust="0"/>
  </p:normalViewPr>
  <p:slideViewPr>
    <p:cSldViewPr snapToGrid="0">
      <p:cViewPr varScale="1">
        <p:scale>
          <a:sx n="91" d="100"/>
          <a:sy n="91" d="100"/>
        </p:scale>
        <p:origin x="629" y="72"/>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vetlana Dolgikh" userId="24247a6e17e9380c" providerId="LiveId" clId="{C6E563ED-DC52-4707-863B-95E1FFCE0498}"/>
    <pc:docChg chg="undo custSel addSld delSld modSld sldOrd">
      <pc:chgData name="Svetlana Dolgikh" userId="24247a6e17e9380c" providerId="LiveId" clId="{C6E563ED-DC52-4707-863B-95E1FFCE0498}" dt="2023-12-30T03:42:08.480" v="1412" actId="20577"/>
      <pc:docMkLst>
        <pc:docMk/>
      </pc:docMkLst>
      <pc:sldChg chg="modSp mod">
        <pc:chgData name="Svetlana Dolgikh" userId="24247a6e17e9380c" providerId="LiveId" clId="{C6E563ED-DC52-4707-863B-95E1FFCE0498}" dt="2023-12-30T03:39:05.750" v="1385" actId="20577"/>
        <pc:sldMkLst>
          <pc:docMk/>
          <pc:sldMk cId="114769864" sldId="306"/>
        </pc:sldMkLst>
        <pc:spChg chg="mod">
          <ac:chgData name="Svetlana Dolgikh" userId="24247a6e17e9380c" providerId="LiveId" clId="{C6E563ED-DC52-4707-863B-95E1FFCE0498}" dt="2023-12-30T01:23:05.563" v="23" actId="20577"/>
          <ac:spMkLst>
            <pc:docMk/>
            <pc:sldMk cId="114769864" sldId="306"/>
            <ac:spMk id="2" creationId="{C3A9968B-2619-4F71-AB00-4C493E120805}"/>
          </ac:spMkLst>
        </pc:spChg>
        <pc:spChg chg="mod">
          <ac:chgData name="Svetlana Dolgikh" userId="24247a6e17e9380c" providerId="LiveId" clId="{C6E563ED-DC52-4707-863B-95E1FFCE0498}" dt="2023-12-30T03:39:05.750" v="1385" actId="20577"/>
          <ac:spMkLst>
            <pc:docMk/>
            <pc:sldMk cId="114769864" sldId="306"/>
            <ac:spMk id="3" creationId="{A5F14073-9F68-4B7E-A576-26899D58C7A9}"/>
          </ac:spMkLst>
        </pc:spChg>
      </pc:sldChg>
      <pc:sldChg chg="modSp mod">
        <pc:chgData name="Svetlana Dolgikh" userId="24247a6e17e9380c" providerId="LiveId" clId="{C6E563ED-DC52-4707-863B-95E1FFCE0498}" dt="2023-12-30T01:27:46.052" v="117" actId="20577"/>
        <pc:sldMkLst>
          <pc:docMk/>
          <pc:sldMk cId="365334912" sldId="308"/>
        </pc:sldMkLst>
        <pc:spChg chg="mod">
          <ac:chgData name="Svetlana Dolgikh" userId="24247a6e17e9380c" providerId="LiveId" clId="{C6E563ED-DC52-4707-863B-95E1FFCE0498}" dt="2023-12-30T01:27:46.052" v="117" actId="20577"/>
          <ac:spMkLst>
            <pc:docMk/>
            <pc:sldMk cId="365334912" sldId="308"/>
            <ac:spMk id="4" creationId="{B0881FA9-F3B0-4912-B0E1-352094195C30}"/>
          </ac:spMkLst>
        </pc:spChg>
      </pc:sldChg>
      <pc:sldChg chg="del">
        <pc:chgData name="Svetlana Dolgikh" userId="24247a6e17e9380c" providerId="LiveId" clId="{C6E563ED-DC52-4707-863B-95E1FFCE0498}" dt="2023-12-30T03:40:20.701" v="1386" actId="47"/>
        <pc:sldMkLst>
          <pc:docMk/>
          <pc:sldMk cId="3561473475" sldId="310"/>
        </pc:sldMkLst>
      </pc:sldChg>
      <pc:sldChg chg="del">
        <pc:chgData name="Svetlana Dolgikh" userId="24247a6e17e9380c" providerId="LiveId" clId="{C6E563ED-DC52-4707-863B-95E1FFCE0498}" dt="2023-12-30T03:40:22.322" v="1387" actId="47"/>
        <pc:sldMkLst>
          <pc:docMk/>
          <pc:sldMk cId="3584772686" sldId="311"/>
        </pc:sldMkLst>
      </pc:sldChg>
      <pc:sldChg chg="addSp delSp modSp mod">
        <pc:chgData name="Svetlana Dolgikh" userId="24247a6e17e9380c" providerId="LiveId" clId="{C6E563ED-DC52-4707-863B-95E1FFCE0498}" dt="2023-12-30T03:42:08.480" v="1412" actId="20577"/>
        <pc:sldMkLst>
          <pc:docMk/>
          <pc:sldMk cId="927313156" sldId="312"/>
        </pc:sldMkLst>
        <pc:spChg chg="add del mod">
          <ac:chgData name="Svetlana Dolgikh" userId="24247a6e17e9380c" providerId="LiveId" clId="{C6E563ED-DC52-4707-863B-95E1FFCE0498}" dt="2023-12-30T03:41:01.893" v="1389" actId="478"/>
          <ac:spMkLst>
            <pc:docMk/>
            <pc:sldMk cId="927313156" sldId="312"/>
            <ac:spMk id="3" creationId="{27F555A5-2DC7-3DD4-8BC0-A1BDE222A6F5}"/>
          </ac:spMkLst>
        </pc:spChg>
        <pc:spChg chg="del">
          <ac:chgData name="Svetlana Dolgikh" userId="24247a6e17e9380c" providerId="LiveId" clId="{C6E563ED-DC52-4707-863B-95E1FFCE0498}" dt="2023-12-30T03:40:57.874" v="1388" actId="478"/>
          <ac:spMkLst>
            <pc:docMk/>
            <pc:sldMk cId="927313156" sldId="312"/>
            <ac:spMk id="7" creationId="{42AF1107-8D35-4E35-93C7-D3640946F742}"/>
          </ac:spMkLst>
        </pc:spChg>
        <pc:spChg chg="mod">
          <ac:chgData name="Svetlana Dolgikh" userId="24247a6e17e9380c" providerId="LiveId" clId="{C6E563ED-DC52-4707-863B-95E1FFCE0498}" dt="2023-12-30T03:42:08.480" v="1412" actId="20577"/>
          <ac:spMkLst>
            <pc:docMk/>
            <pc:sldMk cId="927313156" sldId="312"/>
            <ac:spMk id="23" creationId="{DE8D546E-0F46-4CC0-B2B1-8B2430D00C0C}"/>
          </ac:spMkLst>
        </pc:spChg>
      </pc:sldChg>
      <pc:sldChg chg="modSp mod">
        <pc:chgData name="Svetlana Dolgikh" userId="24247a6e17e9380c" providerId="LiveId" clId="{C6E563ED-DC52-4707-863B-95E1FFCE0498}" dt="2023-12-30T01:36:51.498" v="425" actId="20577"/>
        <pc:sldMkLst>
          <pc:docMk/>
          <pc:sldMk cId="1936134038" sldId="315"/>
        </pc:sldMkLst>
        <pc:spChg chg="mod">
          <ac:chgData name="Svetlana Dolgikh" userId="24247a6e17e9380c" providerId="LiveId" clId="{C6E563ED-DC52-4707-863B-95E1FFCE0498}" dt="2023-12-30T01:36:51.498" v="425" actId="20577"/>
          <ac:spMkLst>
            <pc:docMk/>
            <pc:sldMk cId="1936134038" sldId="315"/>
            <ac:spMk id="4" creationId="{B0881FA9-F3B0-4912-B0E1-352094195C30}"/>
          </ac:spMkLst>
        </pc:spChg>
      </pc:sldChg>
      <pc:sldChg chg="modSp mod">
        <pc:chgData name="Svetlana Dolgikh" userId="24247a6e17e9380c" providerId="LiveId" clId="{C6E563ED-DC52-4707-863B-95E1FFCE0498}" dt="2023-12-30T02:13:10.885" v="460" actId="20577"/>
        <pc:sldMkLst>
          <pc:docMk/>
          <pc:sldMk cId="1479260236" sldId="316"/>
        </pc:sldMkLst>
        <pc:spChg chg="mod">
          <ac:chgData name="Svetlana Dolgikh" userId="24247a6e17e9380c" providerId="LiveId" clId="{C6E563ED-DC52-4707-863B-95E1FFCE0498}" dt="2023-12-30T02:13:10.885" v="460" actId="20577"/>
          <ac:spMkLst>
            <pc:docMk/>
            <pc:sldMk cId="1479260236" sldId="316"/>
            <ac:spMk id="4" creationId="{31D2570C-D920-8B39-2CB5-E2CE32F9BFB9}"/>
          </ac:spMkLst>
        </pc:spChg>
      </pc:sldChg>
      <pc:sldChg chg="modSp mod ord">
        <pc:chgData name="Svetlana Dolgikh" userId="24247a6e17e9380c" providerId="LiveId" clId="{C6E563ED-DC52-4707-863B-95E1FFCE0498}" dt="2023-12-30T03:02:17.991" v="1203" actId="20577"/>
        <pc:sldMkLst>
          <pc:docMk/>
          <pc:sldMk cId="1160285372" sldId="317"/>
        </pc:sldMkLst>
        <pc:spChg chg="mod">
          <ac:chgData name="Svetlana Dolgikh" userId="24247a6e17e9380c" providerId="LiveId" clId="{C6E563ED-DC52-4707-863B-95E1FFCE0498}" dt="2023-12-30T03:02:17.991" v="1203" actId="20577"/>
          <ac:spMkLst>
            <pc:docMk/>
            <pc:sldMk cId="1160285372" sldId="317"/>
            <ac:spMk id="3" creationId="{C4D9C3BE-8F7D-8D49-B6C6-4D720B11EEEA}"/>
          </ac:spMkLst>
        </pc:spChg>
        <pc:spChg chg="mod">
          <ac:chgData name="Svetlana Dolgikh" userId="24247a6e17e9380c" providerId="LiveId" clId="{C6E563ED-DC52-4707-863B-95E1FFCE0498}" dt="2023-12-30T02:50:43.436" v="939" actId="14100"/>
          <ac:spMkLst>
            <pc:docMk/>
            <pc:sldMk cId="1160285372" sldId="317"/>
            <ac:spMk id="4" creationId="{31D2570C-D920-8B39-2CB5-E2CE32F9BFB9}"/>
          </ac:spMkLst>
        </pc:spChg>
      </pc:sldChg>
      <pc:sldChg chg="modSp mod">
        <pc:chgData name="Svetlana Dolgikh" userId="24247a6e17e9380c" providerId="LiveId" clId="{C6E563ED-DC52-4707-863B-95E1FFCE0498}" dt="2023-12-30T02:38:29.431" v="570" actId="27636"/>
        <pc:sldMkLst>
          <pc:docMk/>
          <pc:sldMk cId="1303414036" sldId="318"/>
        </pc:sldMkLst>
        <pc:spChg chg="mod">
          <ac:chgData name="Svetlana Dolgikh" userId="24247a6e17e9380c" providerId="LiveId" clId="{C6E563ED-DC52-4707-863B-95E1FFCE0498}" dt="2023-12-30T02:38:29.431" v="570" actId="27636"/>
          <ac:spMkLst>
            <pc:docMk/>
            <pc:sldMk cId="1303414036" sldId="318"/>
            <ac:spMk id="4" creationId="{B0881FA9-F3B0-4912-B0E1-352094195C30}"/>
          </ac:spMkLst>
        </pc:spChg>
      </pc:sldChg>
      <pc:sldChg chg="modSp add mod ord">
        <pc:chgData name="Svetlana Dolgikh" userId="24247a6e17e9380c" providerId="LiveId" clId="{C6E563ED-DC52-4707-863B-95E1FFCE0498}" dt="2023-12-30T02:41:57.556" v="648" actId="20577"/>
        <pc:sldMkLst>
          <pc:docMk/>
          <pc:sldMk cId="3915496027" sldId="319"/>
        </pc:sldMkLst>
        <pc:spChg chg="mod">
          <ac:chgData name="Svetlana Dolgikh" userId="24247a6e17e9380c" providerId="LiveId" clId="{C6E563ED-DC52-4707-863B-95E1FFCE0498}" dt="2023-12-30T02:37:41.935" v="554" actId="14100"/>
          <ac:spMkLst>
            <pc:docMk/>
            <pc:sldMk cId="3915496027" sldId="319"/>
            <ac:spMk id="3" creationId="{C4D9C3BE-8F7D-8D49-B6C6-4D720B11EEEA}"/>
          </ac:spMkLst>
        </pc:spChg>
        <pc:spChg chg="mod">
          <ac:chgData name="Svetlana Dolgikh" userId="24247a6e17e9380c" providerId="LiveId" clId="{C6E563ED-DC52-4707-863B-95E1FFCE0498}" dt="2023-12-30T02:41:57.556" v="648" actId="20577"/>
          <ac:spMkLst>
            <pc:docMk/>
            <pc:sldMk cId="3915496027" sldId="319"/>
            <ac:spMk id="4" creationId="{31D2570C-D920-8B39-2CB5-E2CE32F9BFB9}"/>
          </ac:spMkLst>
        </pc:spChg>
      </pc:sldChg>
      <pc:sldChg chg="add">
        <pc:chgData name="Svetlana Dolgikh" userId="24247a6e17e9380c" providerId="LiveId" clId="{C6E563ED-DC52-4707-863B-95E1FFCE0498}" dt="2023-12-30T02:37:18.659" v="549" actId="2890"/>
        <pc:sldMkLst>
          <pc:docMk/>
          <pc:sldMk cId="2085698924" sldId="320"/>
        </pc:sldMkLst>
      </pc:sldChg>
      <pc:sldChg chg="modSp add del mod">
        <pc:chgData name="Svetlana Dolgikh" userId="24247a6e17e9380c" providerId="LiveId" clId="{C6E563ED-DC52-4707-863B-95E1FFCE0498}" dt="2023-12-30T02:43:32.948" v="680" actId="2696"/>
        <pc:sldMkLst>
          <pc:docMk/>
          <pc:sldMk cId="1229983064" sldId="321"/>
        </pc:sldMkLst>
        <pc:spChg chg="mod">
          <ac:chgData name="Svetlana Dolgikh" userId="24247a6e17e9380c" providerId="LiveId" clId="{C6E563ED-DC52-4707-863B-95E1FFCE0498}" dt="2023-12-30T02:43:29.208" v="679" actId="20577"/>
          <ac:spMkLst>
            <pc:docMk/>
            <pc:sldMk cId="1229983064" sldId="321"/>
            <ac:spMk id="4" creationId="{31D2570C-D920-8B39-2CB5-E2CE32F9BFB9}"/>
          </ac:spMkLst>
        </pc:spChg>
      </pc:sldChg>
      <pc:sldChg chg="modSp add mod">
        <pc:chgData name="Svetlana Dolgikh" userId="24247a6e17e9380c" providerId="LiveId" clId="{C6E563ED-DC52-4707-863B-95E1FFCE0498}" dt="2023-12-30T03:36:20.493" v="1281" actId="20577"/>
        <pc:sldMkLst>
          <pc:docMk/>
          <pc:sldMk cId="3095880973" sldId="321"/>
        </pc:sldMkLst>
        <pc:spChg chg="mod">
          <ac:chgData name="Svetlana Dolgikh" userId="24247a6e17e9380c" providerId="LiveId" clId="{C6E563ED-DC52-4707-863B-95E1FFCE0498}" dt="2023-12-30T03:02:02.947" v="1168" actId="20577"/>
          <ac:spMkLst>
            <pc:docMk/>
            <pc:sldMk cId="3095880973" sldId="321"/>
            <ac:spMk id="3" creationId="{0115FF41-AFA4-4D25-AB42-AB034F4B4FEC}"/>
          </ac:spMkLst>
        </pc:spChg>
        <pc:spChg chg="mod">
          <ac:chgData name="Svetlana Dolgikh" userId="24247a6e17e9380c" providerId="LiveId" clId="{C6E563ED-DC52-4707-863B-95E1FFCE0498}" dt="2023-12-30T03:36:20.493" v="1281" actId="20577"/>
          <ac:spMkLst>
            <pc:docMk/>
            <pc:sldMk cId="3095880973" sldId="321"/>
            <ac:spMk id="4" creationId="{B0881FA9-F3B0-4912-B0E1-352094195C30}"/>
          </ac:spMkLst>
        </pc:spChg>
        <pc:picChg chg="mod">
          <ac:chgData name="Svetlana Dolgikh" userId="24247a6e17e9380c" providerId="LiveId" clId="{C6E563ED-DC52-4707-863B-95E1FFCE0498}" dt="2023-12-30T03:31:51.741" v="1214" actId="14100"/>
          <ac:picMkLst>
            <pc:docMk/>
            <pc:sldMk cId="3095880973" sldId="321"/>
            <ac:picMk id="12" creationId="{1CD7942B-08EF-CDDB-C97B-20524B2E8393}"/>
          </ac:picMkLst>
        </pc:picChg>
      </pc:sldChg>
      <pc:sldChg chg="modSp add mod">
        <pc:chgData name="Svetlana Dolgikh" userId="24247a6e17e9380c" providerId="LiveId" clId="{C6E563ED-DC52-4707-863B-95E1FFCE0498}" dt="2023-12-30T03:37:10.289" v="1367" actId="20577"/>
        <pc:sldMkLst>
          <pc:docMk/>
          <pc:sldMk cId="534684538" sldId="322"/>
        </pc:sldMkLst>
        <pc:spChg chg="mod">
          <ac:chgData name="Svetlana Dolgikh" userId="24247a6e17e9380c" providerId="LiveId" clId="{C6E563ED-DC52-4707-863B-95E1FFCE0498}" dt="2023-12-30T03:02:13.491" v="1201" actId="20577"/>
          <ac:spMkLst>
            <pc:docMk/>
            <pc:sldMk cId="534684538" sldId="322"/>
            <ac:spMk id="3" creationId="{0115FF41-AFA4-4D25-AB42-AB034F4B4FEC}"/>
          </ac:spMkLst>
        </pc:spChg>
        <pc:spChg chg="mod">
          <ac:chgData name="Svetlana Dolgikh" userId="24247a6e17e9380c" providerId="LiveId" clId="{C6E563ED-DC52-4707-863B-95E1FFCE0498}" dt="2023-12-30T03:37:10.289" v="1367" actId="20577"/>
          <ac:spMkLst>
            <pc:docMk/>
            <pc:sldMk cId="534684538" sldId="322"/>
            <ac:spMk id="4" creationId="{B0881FA9-F3B0-4912-B0E1-352094195C30}"/>
          </ac:spMkLst>
        </pc:spChg>
        <pc:picChg chg="mod">
          <ac:chgData name="Svetlana Dolgikh" userId="24247a6e17e9380c" providerId="LiveId" clId="{C6E563ED-DC52-4707-863B-95E1FFCE0498}" dt="2023-12-30T03:31:29.936" v="1212" actId="14100"/>
          <ac:picMkLst>
            <pc:docMk/>
            <pc:sldMk cId="534684538" sldId="322"/>
            <ac:picMk id="12" creationId="{1CD7942B-08EF-CDDB-C97B-20524B2E8393}"/>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12/29/2023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www.digikey.com/en/products/detail/memsic-inc/MMC5603NJ-B/10452797" TargetMode="External"/><Relationship Id="rId2" Type="http://schemas.openxmlformats.org/officeDocument/2006/relationships/hyperlink" Target="https://www.st.com/en/evaluation-tools/nucleo-f072rb.html" TargetMode="External"/><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hyperlink" Target="https://www.digikey.com/en/products/detail/memsic-inc/MMC5603NJ/10452796"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2405795" y="1408092"/>
            <a:ext cx="6272784" cy="2843784"/>
          </a:xfrm>
        </p:spPr>
        <p:txBody>
          <a:bodyPr>
            <a:normAutofit fontScale="90000"/>
          </a:bodyPr>
          <a:lstStyle/>
          <a:p>
            <a:r>
              <a:rPr lang="en-US" spc="400" dirty="0"/>
              <a:t>Vehicle Detection USING A MAGNETIC SENSOR</a:t>
            </a:r>
            <a:endParaRPr lang="en-US" dirty="0"/>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p:txBody>
          <a:bodyPr/>
          <a:lstStyle/>
          <a:p>
            <a:r>
              <a:rPr lang="en-US" dirty="0"/>
              <a:t> by Lana Popova</a:t>
            </a:r>
          </a:p>
          <a:p>
            <a:r>
              <a:rPr lang="en-US" sz="2000" dirty="0">
                <a:solidFill>
                  <a:schemeClr val="bg1"/>
                </a:solidFill>
              </a:rPr>
              <a:t>Columbia, SC, USA</a:t>
            </a:r>
          </a:p>
          <a:p>
            <a:endParaRPr lang="en-US" dirty="0"/>
          </a:p>
        </p:txBody>
      </p:sp>
    </p:spTree>
    <p:extLst>
      <p:ext uri="{BB962C8B-B14F-4D97-AF65-F5344CB8AC3E}">
        <p14:creationId xmlns:p14="http://schemas.microsoft.com/office/powerpoint/2010/main" val="114769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839788" y="873333"/>
            <a:ext cx="7112975" cy="868261"/>
          </a:xfrm>
        </p:spPr>
        <p:txBody>
          <a:bodyPr anchor="b">
            <a:noAutofit/>
          </a:bodyPr>
          <a:lstStyle/>
          <a:p>
            <a:r>
              <a:rPr lang="en-US" sz="5400" dirty="0"/>
              <a:t>Duplicate Detection</a:t>
            </a:r>
          </a:p>
        </p:txBody>
      </p:sp>
      <p:pic>
        <p:nvPicPr>
          <p:cNvPr id="12" name="Picture Placeholder 11">
            <a:extLst>
              <a:ext uri="{FF2B5EF4-FFF2-40B4-BE49-F238E27FC236}">
                <a16:creationId xmlns:a16="http://schemas.microsoft.com/office/drawing/2014/main" id="{1CD7942B-08EF-CDDB-C97B-20524B2E8393}"/>
              </a:ext>
            </a:extLst>
          </p:cNvPr>
          <p:cNvPicPr>
            <a:picLocks noGrp="1" noChangeAspect="1"/>
          </p:cNvPicPr>
          <p:nvPr>
            <p:ph idx="1"/>
          </p:nvPr>
        </p:nvPicPr>
        <p:blipFill>
          <a:blip r:embed="rId2"/>
          <a:srcRect/>
          <a:stretch/>
        </p:blipFill>
        <p:spPr>
          <a:xfrm>
            <a:off x="5180012" y="1741594"/>
            <a:ext cx="6172200" cy="4614756"/>
          </a:xfrm>
          <a:noFill/>
        </p:spPr>
      </p:pic>
      <p:sp>
        <p:nvSpPr>
          <p:cNvPr id="4" name="Content Placeholder 3">
            <a:extLst>
              <a:ext uri="{FF2B5EF4-FFF2-40B4-BE49-F238E27FC236}">
                <a16:creationId xmlns:a16="http://schemas.microsoft.com/office/drawing/2014/main" id="{B0881FA9-F3B0-4912-B0E1-352094195C30}"/>
              </a:ext>
            </a:extLst>
          </p:cNvPr>
          <p:cNvSpPr>
            <a:spLocks noGrp="1"/>
          </p:cNvSpPr>
          <p:nvPr>
            <p:ph type="body" sz="half" idx="2"/>
          </p:nvPr>
        </p:nvSpPr>
        <p:spPr>
          <a:xfrm>
            <a:off x="839788" y="2057399"/>
            <a:ext cx="4233374" cy="3848451"/>
          </a:xfrm>
        </p:spPr>
        <p:txBody>
          <a:bodyPr>
            <a:normAutofit/>
          </a:bodyPr>
          <a:lstStyle/>
          <a:p>
            <a:r>
              <a:rPr lang="en-US" sz="2000" b="0" dirty="0">
                <a:effectLst/>
              </a:rPr>
              <a:t>The same vehicle can be detected twice due to the nature of sensor data as seen in the figure on the right at around the 207-second mark. This issue can be resolved by introducing a deactivation delay, which could be calculated considering the average speed of vehicles on the specific road section where the sensor will be deployed, as well as a reasonable minimum distance between two vehicles.</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VEHICLE DETECTION</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D8DA9DAA-006C-4F4B-980E-E3DF019B24E2}" type="slidenum">
              <a:rPr lang="en-US" smtClean="0"/>
              <a:pPr>
                <a:spcAft>
                  <a:spcPts val="600"/>
                </a:spcAft>
              </a:pPr>
              <a:t>10</a:t>
            </a:fld>
            <a:endParaRPr lang="en-US"/>
          </a:p>
        </p:txBody>
      </p:sp>
    </p:spTree>
    <p:extLst>
      <p:ext uri="{BB962C8B-B14F-4D97-AF65-F5344CB8AC3E}">
        <p14:creationId xmlns:p14="http://schemas.microsoft.com/office/powerpoint/2010/main" val="534684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VEHICLE DETECTION</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11</a:t>
            </a:fld>
            <a:endParaRPr lang="en-US" dirty="0"/>
          </a:p>
        </p:txBody>
      </p:sp>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dirty="0"/>
              <a:t>Objective</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VEHICLE DETECTION</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a:normAutofit/>
          </a:bodyPr>
          <a:lstStyle/>
          <a:p>
            <a:r>
              <a:rPr lang="en-US" dirty="0">
                <a:solidFill>
                  <a:srgbClr val="3B3B3B"/>
                </a:solidFill>
              </a:rPr>
              <a:t>My goal</a:t>
            </a:r>
            <a:r>
              <a:rPr lang="en-US" b="0" dirty="0">
                <a:solidFill>
                  <a:srgbClr val="3B3B3B"/>
                </a:solidFill>
                <a:effectLst/>
              </a:rPr>
              <a:t> is to design and implement a vehicle detection sensor for the purpose of automating the activation and deactivation of Halloween and Christmas lights near my house. This project’s scope, however, </a:t>
            </a:r>
            <a:r>
              <a:rPr lang="en-US" dirty="0">
                <a:solidFill>
                  <a:srgbClr val="3B3B3B"/>
                </a:solidFill>
              </a:rPr>
              <a:t>will be</a:t>
            </a:r>
            <a:r>
              <a:rPr lang="en-US" b="0" dirty="0">
                <a:solidFill>
                  <a:srgbClr val="3B3B3B"/>
                </a:solidFill>
                <a:effectLst/>
              </a:rPr>
              <a:t> limited to the development of a sensor prototype that can detect vehicles passing on the designated lane where the sensor is installed, while disregarding vehicles on adjacent lanes.</a:t>
            </a:r>
          </a:p>
          <a:p>
            <a:endParaRPr lang="en-US"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2</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a:lstStyle/>
          <a:p>
            <a:r>
              <a:rPr lang="en-US" dirty="0"/>
              <a:t>The Prototype</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VEHICLE DETECTION</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850392" y="2634143"/>
            <a:ext cx="6481586" cy="3850547"/>
          </a:xfrm>
        </p:spPr>
        <p:txBody>
          <a:bodyPr>
            <a:normAutofit fontScale="70000" lnSpcReduction="20000"/>
          </a:bodyPr>
          <a:lstStyle/>
          <a:p>
            <a:r>
              <a:rPr lang="en-US" sz="2900" b="0" dirty="0">
                <a:solidFill>
                  <a:srgbClr val="3B3B3B"/>
                </a:solidFill>
                <a:effectLst/>
              </a:rPr>
              <a:t>The prototype comprises the </a:t>
            </a:r>
            <a:r>
              <a:rPr lang="en-US" sz="2900" b="0" dirty="0">
                <a:solidFill>
                  <a:srgbClr val="A31515"/>
                </a:solidFill>
                <a:effectLst/>
                <a:hlinkClick r:id="rId2"/>
              </a:rPr>
              <a:t>NUCLEO-F072RB</a:t>
            </a:r>
            <a:r>
              <a:rPr lang="en-US" sz="2900" b="0" dirty="0">
                <a:solidFill>
                  <a:srgbClr val="3B3B3B"/>
                </a:solidFill>
                <a:effectLst/>
              </a:rPr>
              <a:t> and </a:t>
            </a:r>
            <a:r>
              <a:rPr lang="en-US" sz="2900" b="0" dirty="0">
                <a:solidFill>
                  <a:srgbClr val="A31515"/>
                </a:solidFill>
                <a:effectLst/>
                <a:hlinkClick r:id="rId3"/>
              </a:rPr>
              <a:t>MMC5603NJ-B</a:t>
            </a:r>
            <a:r>
              <a:rPr lang="en-US" sz="2900" b="0" dirty="0">
                <a:solidFill>
                  <a:srgbClr val="3B3B3B"/>
                </a:solidFill>
                <a:effectLst/>
              </a:rPr>
              <a:t> development boards. The latter integrates the </a:t>
            </a:r>
            <a:r>
              <a:rPr lang="en-US" sz="2900" b="0" dirty="0">
                <a:solidFill>
                  <a:srgbClr val="A31515"/>
                </a:solidFill>
                <a:effectLst/>
                <a:hlinkClick r:id="rId4"/>
              </a:rPr>
              <a:t>MMC5603NJ</a:t>
            </a:r>
            <a:r>
              <a:rPr lang="en-US" sz="2900" b="0" dirty="0">
                <a:solidFill>
                  <a:srgbClr val="3B3B3B"/>
                </a:solidFill>
                <a:effectLst/>
              </a:rPr>
              <a:t> sensor, a 3-axis Anisotropic Magneto-Resistive (AMR) sensor featuring an integrated signal processing circuit and a digital communication interface (I2C). With a measurement range of +/-30 Gauss (G), a 0.0625mG resolution, and a 2mG total RMS noise level, this sensor accurately measures magnetic field strength. Capable of detecting both the Earth's magnetic field and disruptions caused by passing vehicles, it plays a crucial role in the prototype's functionality.</a:t>
            </a:r>
          </a:p>
          <a:p>
            <a:endParaRPr lang="en-US" dirty="0"/>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3</a:t>
            </a:fld>
            <a:endParaRPr lang="en-US" dirty="0"/>
          </a:p>
        </p:txBody>
      </p:sp>
      <p:pic>
        <p:nvPicPr>
          <p:cNvPr id="12" name="Picture Placeholder 11" descr="A circuit board with wires&#10;&#10;Description automatically generated">
            <a:extLst>
              <a:ext uri="{FF2B5EF4-FFF2-40B4-BE49-F238E27FC236}">
                <a16:creationId xmlns:a16="http://schemas.microsoft.com/office/drawing/2014/main" id="{1CD7942B-08EF-CDDB-C97B-20524B2E8393}"/>
              </a:ext>
            </a:extLst>
          </p:cNvPr>
          <p:cNvPicPr>
            <a:picLocks noGrp="1" noChangeAspect="1"/>
          </p:cNvPicPr>
          <p:nvPr>
            <p:ph type="pic" sz="quarter" idx="13"/>
          </p:nvPr>
        </p:nvPicPr>
        <p:blipFill>
          <a:blip r:embed="rId5"/>
          <a:srcRect t="1548" b="1548"/>
          <a:stretch>
            <a:fillRect/>
          </a:stretch>
        </p:blipFill>
        <p:spPr/>
      </p:pic>
    </p:spTree>
    <p:extLst>
      <p:ext uri="{BB962C8B-B14F-4D97-AF65-F5344CB8AC3E}">
        <p14:creationId xmlns:p14="http://schemas.microsoft.com/office/powerpoint/2010/main" val="1303414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D9C3BE-8F7D-8D49-B6C6-4D720B11EEEA}"/>
              </a:ext>
            </a:extLst>
          </p:cNvPr>
          <p:cNvSpPr>
            <a:spLocks noGrp="1"/>
          </p:cNvSpPr>
          <p:nvPr>
            <p:ph type="title"/>
          </p:nvPr>
        </p:nvSpPr>
        <p:spPr>
          <a:xfrm>
            <a:off x="808446" y="1603879"/>
            <a:ext cx="8176163" cy="913226"/>
          </a:xfrm>
        </p:spPr>
        <p:txBody>
          <a:bodyPr>
            <a:noAutofit/>
          </a:bodyPr>
          <a:lstStyle/>
          <a:p>
            <a:r>
              <a:rPr lang="en-US" dirty="0"/>
              <a:t>The MMC5603NJ Driver</a:t>
            </a:r>
          </a:p>
        </p:txBody>
      </p:sp>
      <p:sp>
        <p:nvSpPr>
          <p:cNvPr id="4" name="Content Placeholder 3">
            <a:extLst>
              <a:ext uri="{FF2B5EF4-FFF2-40B4-BE49-F238E27FC236}">
                <a16:creationId xmlns:a16="http://schemas.microsoft.com/office/drawing/2014/main" id="{31D2570C-D920-8B39-2CB5-E2CE32F9BFB9}"/>
              </a:ext>
            </a:extLst>
          </p:cNvPr>
          <p:cNvSpPr>
            <a:spLocks noGrp="1"/>
          </p:cNvSpPr>
          <p:nvPr>
            <p:ph idx="1"/>
          </p:nvPr>
        </p:nvSpPr>
        <p:spPr>
          <a:xfrm>
            <a:off x="850391" y="2701255"/>
            <a:ext cx="10503409" cy="3470945"/>
          </a:xfrm>
        </p:spPr>
        <p:txBody>
          <a:bodyPr>
            <a:normAutofit/>
          </a:bodyPr>
          <a:lstStyle/>
          <a:p>
            <a:pPr marL="342900" indent="-342900">
              <a:buFont typeface="Arial" panose="020B0604020202020204" pitchFamily="34" charset="0"/>
              <a:buChar char="•"/>
            </a:pPr>
            <a:r>
              <a:rPr lang="en-US" dirty="0"/>
              <a:t>The "mmc5603nj" .c and .h files contain the implementation of the sensor's driver.</a:t>
            </a:r>
          </a:p>
          <a:p>
            <a:pPr marL="342900" indent="-342900">
              <a:buFont typeface="Arial" panose="020B0604020202020204" pitchFamily="34" charset="0"/>
              <a:buChar char="•"/>
            </a:pPr>
            <a:r>
              <a:rPr lang="en-US" dirty="0"/>
              <a:t>Internal functions:</a:t>
            </a:r>
          </a:p>
          <a:p>
            <a:pPr marL="571500" lvl="1" indent="-342900"/>
            <a:r>
              <a:rPr lang="en-US" dirty="0"/>
              <a:t>Reading and writing of one or more registers to/from the sensor.</a:t>
            </a:r>
          </a:p>
          <a:p>
            <a:pPr marL="342900" indent="-342900">
              <a:buFont typeface="Arial" panose="020B0604020202020204" pitchFamily="34" charset="0"/>
              <a:buChar char="•"/>
            </a:pPr>
            <a:r>
              <a:rPr lang="en-US" dirty="0"/>
              <a:t>External functions: </a:t>
            </a:r>
          </a:p>
          <a:p>
            <a:pPr marL="571500" lvl="1" indent="-342900"/>
            <a:r>
              <a:rPr lang="en-US" dirty="0"/>
              <a:t>Sensor initialization.</a:t>
            </a:r>
          </a:p>
          <a:p>
            <a:pPr marL="571500" lvl="1" indent="-342900"/>
            <a:r>
              <a:rPr lang="en-US" dirty="0"/>
              <a:t>Magnetic field measurements.</a:t>
            </a:r>
          </a:p>
          <a:p>
            <a:pPr marL="342900" indent="-342900">
              <a:buFont typeface="Arial" panose="020B0604020202020204" pitchFamily="34" charset="0"/>
              <a:buChar char="•"/>
            </a:pPr>
            <a:r>
              <a:rPr lang="en-US" dirty="0"/>
              <a:t>The automatic set/reset functionality is activated to improve measurement accuracy.</a:t>
            </a:r>
          </a:p>
        </p:txBody>
      </p:sp>
      <p:sp>
        <p:nvSpPr>
          <p:cNvPr id="5" name="Footer Placeholder 4">
            <a:extLst>
              <a:ext uri="{FF2B5EF4-FFF2-40B4-BE49-F238E27FC236}">
                <a16:creationId xmlns:a16="http://schemas.microsoft.com/office/drawing/2014/main" id="{0F4590EB-FC35-ABF3-2E70-52A0F7F4A940}"/>
              </a:ext>
            </a:extLst>
          </p:cNvPr>
          <p:cNvSpPr>
            <a:spLocks noGrp="1"/>
          </p:cNvSpPr>
          <p:nvPr>
            <p:ph type="ftr" sz="quarter" idx="11"/>
          </p:nvPr>
        </p:nvSpPr>
        <p:spPr/>
        <p:txBody>
          <a:bodyPr/>
          <a:lstStyle/>
          <a:p>
            <a:r>
              <a:rPr lang="en-US" dirty="0"/>
              <a:t>VEHICLE DETECTION</a:t>
            </a:r>
          </a:p>
        </p:txBody>
      </p:sp>
      <p:sp>
        <p:nvSpPr>
          <p:cNvPr id="6" name="Slide Number Placeholder 5">
            <a:extLst>
              <a:ext uri="{FF2B5EF4-FFF2-40B4-BE49-F238E27FC236}">
                <a16:creationId xmlns:a16="http://schemas.microsoft.com/office/drawing/2014/main" id="{9A52357F-363F-34CF-04FB-DBDB9162D79E}"/>
              </a:ext>
            </a:extLst>
          </p:cNvPr>
          <p:cNvSpPr>
            <a:spLocks noGrp="1"/>
          </p:cNvSpPr>
          <p:nvPr>
            <p:ph type="sldNum" sz="quarter" idx="12"/>
          </p:nvPr>
        </p:nvSpPr>
        <p:spPr/>
        <p:txBody>
          <a:bodyPr/>
          <a:lstStyle/>
          <a:p>
            <a:fld id="{D8DA9DAA-006C-4F4B-980E-E3DF019B24E2}" type="slidenum">
              <a:rPr lang="en-US" smtClean="0"/>
              <a:pPr/>
              <a:t>4</a:t>
            </a:fld>
            <a:endParaRPr lang="en-US" dirty="0"/>
          </a:p>
        </p:txBody>
      </p:sp>
    </p:spTree>
    <p:extLst>
      <p:ext uri="{BB962C8B-B14F-4D97-AF65-F5344CB8AC3E}">
        <p14:creationId xmlns:p14="http://schemas.microsoft.com/office/powerpoint/2010/main" val="3915496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D9C3BE-8F7D-8D49-B6C6-4D720B11EEEA}"/>
              </a:ext>
            </a:extLst>
          </p:cNvPr>
          <p:cNvSpPr>
            <a:spLocks noGrp="1"/>
          </p:cNvSpPr>
          <p:nvPr>
            <p:ph type="title"/>
          </p:nvPr>
        </p:nvSpPr>
        <p:spPr>
          <a:xfrm>
            <a:off x="808446" y="1603879"/>
            <a:ext cx="7408151" cy="913226"/>
          </a:xfrm>
        </p:spPr>
        <p:txBody>
          <a:bodyPr>
            <a:noAutofit/>
          </a:bodyPr>
          <a:lstStyle/>
          <a:p>
            <a:r>
              <a:rPr lang="en-US" dirty="0"/>
              <a:t>Application Overview</a:t>
            </a:r>
          </a:p>
        </p:txBody>
      </p:sp>
      <p:sp>
        <p:nvSpPr>
          <p:cNvPr id="4" name="Content Placeholder 3">
            <a:extLst>
              <a:ext uri="{FF2B5EF4-FFF2-40B4-BE49-F238E27FC236}">
                <a16:creationId xmlns:a16="http://schemas.microsoft.com/office/drawing/2014/main" id="{31D2570C-D920-8B39-2CB5-E2CE32F9BFB9}"/>
              </a:ext>
            </a:extLst>
          </p:cNvPr>
          <p:cNvSpPr>
            <a:spLocks noGrp="1"/>
          </p:cNvSpPr>
          <p:nvPr>
            <p:ph idx="1"/>
          </p:nvPr>
        </p:nvSpPr>
        <p:spPr>
          <a:xfrm>
            <a:off x="850391" y="2701255"/>
            <a:ext cx="10503409" cy="3470945"/>
          </a:xfrm>
        </p:spPr>
        <p:txBody>
          <a:bodyPr>
            <a:normAutofit/>
          </a:bodyPr>
          <a:lstStyle/>
          <a:p>
            <a:r>
              <a:rPr lang="en-US" dirty="0"/>
              <a:t>The application designed for the NUCLEO board performs the following tasks:</a:t>
            </a:r>
          </a:p>
          <a:p>
            <a:pPr marL="342900" indent="-342900">
              <a:buFont typeface="Arial" panose="020B0604020202020204" pitchFamily="34" charset="0"/>
              <a:buChar char="•"/>
            </a:pPr>
            <a:r>
              <a:rPr lang="en-US" dirty="0"/>
              <a:t>Acquires magnetic field vector components from the sensor, using them to compute the magnitude of the magnetic field.</a:t>
            </a:r>
          </a:p>
          <a:p>
            <a:pPr marL="342900" indent="-342900">
              <a:buFont typeface="Arial" panose="020B0604020202020204" pitchFamily="34" charset="0"/>
              <a:buChar char="•"/>
            </a:pPr>
            <a:r>
              <a:rPr lang="en-US" dirty="0"/>
              <a:t>Identifies deviations in magnitude from a standard value, which allows inferring that there is a vehicle in close proximity to the sensor.</a:t>
            </a:r>
          </a:p>
          <a:p>
            <a:pPr marL="342900" indent="-342900">
              <a:buFont typeface="Arial" panose="020B0604020202020204" pitchFamily="34" charset="0"/>
              <a:buChar char="•"/>
            </a:pPr>
            <a:r>
              <a:rPr lang="en-US" dirty="0"/>
              <a:t>Communicates this information to the user through a serial terminal (UART) and an LED.</a:t>
            </a:r>
          </a:p>
        </p:txBody>
      </p:sp>
      <p:sp>
        <p:nvSpPr>
          <p:cNvPr id="5" name="Footer Placeholder 4">
            <a:extLst>
              <a:ext uri="{FF2B5EF4-FFF2-40B4-BE49-F238E27FC236}">
                <a16:creationId xmlns:a16="http://schemas.microsoft.com/office/drawing/2014/main" id="{0F4590EB-FC35-ABF3-2E70-52A0F7F4A940}"/>
              </a:ext>
            </a:extLst>
          </p:cNvPr>
          <p:cNvSpPr>
            <a:spLocks noGrp="1"/>
          </p:cNvSpPr>
          <p:nvPr>
            <p:ph type="ftr" sz="quarter" idx="11"/>
          </p:nvPr>
        </p:nvSpPr>
        <p:spPr/>
        <p:txBody>
          <a:bodyPr/>
          <a:lstStyle/>
          <a:p>
            <a:r>
              <a:rPr lang="en-US" dirty="0"/>
              <a:t>VEHICLE DETECTION</a:t>
            </a:r>
          </a:p>
        </p:txBody>
      </p:sp>
      <p:sp>
        <p:nvSpPr>
          <p:cNvPr id="6" name="Slide Number Placeholder 5">
            <a:extLst>
              <a:ext uri="{FF2B5EF4-FFF2-40B4-BE49-F238E27FC236}">
                <a16:creationId xmlns:a16="http://schemas.microsoft.com/office/drawing/2014/main" id="{9A52357F-363F-34CF-04FB-DBDB9162D79E}"/>
              </a:ext>
            </a:extLst>
          </p:cNvPr>
          <p:cNvSpPr>
            <a:spLocks noGrp="1"/>
          </p:cNvSpPr>
          <p:nvPr>
            <p:ph type="sldNum" sz="quarter" idx="12"/>
          </p:nvPr>
        </p:nvSpPr>
        <p:spPr/>
        <p:txBody>
          <a:bodyPr/>
          <a:lstStyle/>
          <a:p>
            <a:fld id="{D8DA9DAA-006C-4F4B-980E-E3DF019B24E2}" type="slidenum">
              <a:rPr lang="en-US" smtClean="0"/>
              <a:pPr/>
              <a:t>5</a:t>
            </a:fld>
            <a:endParaRPr lang="en-US" dirty="0"/>
          </a:p>
        </p:txBody>
      </p:sp>
    </p:spTree>
    <p:extLst>
      <p:ext uri="{BB962C8B-B14F-4D97-AF65-F5344CB8AC3E}">
        <p14:creationId xmlns:p14="http://schemas.microsoft.com/office/powerpoint/2010/main" val="2085698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D9C3BE-8F7D-8D49-B6C6-4D720B11EEEA}"/>
              </a:ext>
            </a:extLst>
          </p:cNvPr>
          <p:cNvSpPr>
            <a:spLocks noGrp="1"/>
          </p:cNvSpPr>
          <p:nvPr>
            <p:ph type="title"/>
          </p:nvPr>
        </p:nvSpPr>
        <p:spPr/>
        <p:txBody>
          <a:bodyPr/>
          <a:lstStyle/>
          <a:p>
            <a:r>
              <a:rPr lang="en-US" dirty="0"/>
              <a:t>Application Code</a:t>
            </a:r>
          </a:p>
        </p:txBody>
      </p:sp>
      <p:sp>
        <p:nvSpPr>
          <p:cNvPr id="4" name="Content Placeholder 3">
            <a:extLst>
              <a:ext uri="{FF2B5EF4-FFF2-40B4-BE49-F238E27FC236}">
                <a16:creationId xmlns:a16="http://schemas.microsoft.com/office/drawing/2014/main" id="{31D2570C-D920-8B39-2CB5-E2CE32F9BFB9}"/>
              </a:ext>
            </a:extLst>
          </p:cNvPr>
          <p:cNvSpPr>
            <a:spLocks noGrp="1"/>
          </p:cNvSpPr>
          <p:nvPr>
            <p:ph idx="1"/>
          </p:nvPr>
        </p:nvSpPr>
        <p:spPr>
          <a:xfrm>
            <a:off x="850391" y="2701255"/>
            <a:ext cx="10503409" cy="3470945"/>
          </a:xfrm>
        </p:spPr>
        <p:txBody>
          <a:bodyPr>
            <a:normAutofit/>
          </a:bodyPr>
          <a:lstStyle/>
          <a:p>
            <a:r>
              <a:rPr lang="en-US" dirty="0"/>
              <a:t>The "</a:t>
            </a:r>
            <a:r>
              <a:rPr lang="en-US" dirty="0" err="1"/>
              <a:t>main.c</a:t>
            </a:r>
            <a:r>
              <a:rPr lang="en-US" dirty="0"/>
              <a:t>" file contains the application code, which is built upon the standard initialization and HAL code generated by the STM32 Cube MX software. The application uses a state machine, initializing the sensor, executing measurements, and detecting the presence of a nearby vehicle, as detailed in the "app" function. The I2C and UART interfaces, which facilitate communication with the sensor and application data transmission respectively, operate in a blocking mode. This simplified the application's architecture, maintaining an approximately 70 Hz sensor data rate — sufficient for detecting vehicles on the road near my house with a 35 MPH speed limit.</a:t>
            </a:r>
          </a:p>
        </p:txBody>
      </p:sp>
      <p:sp>
        <p:nvSpPr>
          <p:cNvPr id="5" name="Footer Placeholder 4">
            <a:extLst>
              <a:ext uri="{FF2B5EF4-FFF2-40B4-BE49-F238E27FC236}">
                <a16:creationId xmlns:a16="http://schemas.microsoft.com/office/drawing/2014/main" id="{0F4590EB-FC35-ABF3-2E70-52A0F7F4A940}"/>
              </a:ext>
            </a:extLst>
          </p:cNvPr>
          <p:cNvSpPr>
            <a:spLocks noGrp="1"/>
          </p:cNvSpPr>
          <p:nvPr>
            <p:ph type="ftr" sz="quarter" idx="11"/>
          </p:nvPr>
        </p:nvSpPr>
        <p:spPr/>
        <p:txBody>
          <a:bodyPr/>
          <a:lstStyle/>
          <a:p>
            <a:r>
              <a:rPr lang="en-US" dirty="0"/>
              <a:t>VEHICLE DETECTION</a:t>
            </a:r>
          </a:p>
        </p:txBody>
      </p:sp>
      <p:sp>
        <p:nvSpPr>
          <p:cNvPr id="6" name="Slide Number Placeholder 5">
            <a:extLst>
              <a:ext uri="{FF2B5EF4-FFF2-40B4-BE49-F238E27FC236}">
                <a16:creationId xmlns:a16="http://schemas.microsoft.com/office/drawing/2014/main" id="{9A52357F-363F-34CF-04FB-DBDB9162D79E}"/>
              </a:ext>
            </a:extLst>
          </p:cNvPr>
          <p:cNvSpPr>
            <a:spLocks noGrp="1"/>
          </p:cNvSpPr>
          <p:nvPr>
            <p:ph type="sldNum" sz="quarter" idx="12"/>
          </p:nvPr>
        </p:nvSpPr>
        <p:spPr/>
        <p:txBody>
          <a:bodyPr/>
          <a:lstStyle/>
          <a:p>
            <a:fld id="{D8DA9DAA-006C-4F4B-980E-E3DF019B24E2}" type="slidenum">
              <a:rPr lang="en-US" smtClean="0"/>
              <a:pPr/>
              <a:t>6</a:t>
            </a:fld>
            <a:endParaRPr lang="en-US" dirty="0"/>
          </a:p>
        </p:txBody>
      </p:sp>
    </p:spTree>
    <p:extLst>
      <p:ext uri="{BB962C8B-B14F-4D97-AF65-F5344CB8AC3E}">
        <p14:creationId xmlns:p14="http://schemas.microsoft.com/office/powerpoint/2010/main" val="1479260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839788" y="873333"/>
            <a:ext cx="7112975" cy="868261"/>
          </a:xfrm>
        </p:spPr>
        <p:txBody>
          <a:bodyPr anchor="b">
            <a:noAutofit/>
          </a:bodyPr>
          <a:lstStyle/>
          <a:p>
            <a:r>
              <a:rPr lang="en-US" sz="5400" dirty="0"/>
              <a:t>Detection Algorithm</a:t>
            </a:r>
          </a:p>
        </p:txBody>
      </p:sp>
      <p:pic>
        <p:nvPicPr>
          <p:cNvPr id="12" name="Picture Placeholder 11">
            <a:extLst>
              <a:ext uri="{FF2B5EF4-FFF2-40B4-BE49-F238E27FC236}">
                <a16:creationId xmlns:a16="http://schemas.microsoft.com/office/drawing/2014/main" id="{1CD7942B-08EF-CDDB-C97B-20524B2E8393}"/>
              </a:ext>
            </a:extLst>
          </p:cNvPr>
          <p:cNvPicPr>
            <a:picLocks noGrp="1" noChangeAspect="1"/>
          </p:cNvPicPr>
          <p:nvPr>
            <p:ph idx="1"/>
          </p:nvPr>
        </p:nvPicPr>
        <p:blipFill>
          <a:blip r:embed="rId2"/>
          <a:stretch/>
        </p:blipFill>
        <p:spPr>
          <a:xfrm>
            <a:off x="5180012" y="2057400"/>
            <a:ext cx="6172200" cy="3549014"/>
          </a:xfrm>
          <a:noFill/>
        </p:spPr>
      </p:pic>
      <p:sp>
        <p:nvSpPr>
          <p:cNvPr id="4" name="Content Placeholder 3">
            <a:extLst>
              <a:ext uri="{FF2B5EF4-FFF2-40B4-BE49-F238E27FC236}">
                <a16:creationId xmlns:a16="http://schemas.microsoft.com/office/drawing/2014/main" id="{B0881FA9-F3B0-4912-B0E1-352094195C30}"/>
              </a:ext>
            </a:extLst>
          </p:cNvPr>
          <p:cNvSpPr>
            <a:spLocks noGrp="1"/>
          </p:cNvSpPr>
          <p:nvPr>
            <p:ph type="body" sz="half" idx="2"/>
          </p:nvPr>
        </p:nvSpPr>
        <p:spPr>
          <a:xfrm>
            <a:off x="839788" y="2057400"/>
            <a:ext cx="4233374" cy="4298950"/>
          </a:xfrm>
        </p:spPr>
        <p:txBody>
          <a:bodyPr>
            <a:normAutofit/>
          </a:bodyPr>
          <a:lstStyle/>
          <a:p>
            <a:r>
              <a:rPr lang="en-US" sz="2000" b="0" dirty="0">
                <a:effectLst/>
              </a:rPr>
              <a:t>Raw sensor data served as the basis for analyzing how passing vehicles affected sensor readings, refer to the figure on the right. This insight helped developing the detection algorithm, which involves deriving the magnetic field's average value and identifying deviations in data that surpass or fall below a predefined threshold. </a:t>
            </a:r>
            <a:r>
              <a:rPr lang="en-US" sz="2000" dirty="0"/>
              <a:t>R</a:t>
            </a:r>
            <a:r>
              <a:rPr lang="en-US" sz="2000" b="0" dirty="0">
                <a:effectLst/>
              </a:rPr>
              <a:t>efer to "</a:t>
            </a:r>
            <a:r>
              <a:rPr lang="en-US" sz="2000" b="0" dirty="0" err="1">
                <a:effectLst/>
              </a:rPr>
              <a:t>detect_vehicle</a:t>
            </a:r>
            <a:r>
              <a:rPr lang="en-US" sz="2000" b="0" dirty="0">
                <a:effectLst/>
              </a:rPr>
              <a:t>" function in "</a:t>
            </a:r>
            <a:r>
              <a:rPr lang="en-US" sz="2000" b="0" dirty="0" err="1">
                <a:effectLst/>
              </a:rPr>
              <a:t>main.c</a:t>
            </a:r>
            <a:r>
              <a:rPr lang="en-US" sz="2000" b="0" dirty="0">
                <a:effectLst/>
              </a:rPr>
              <a:t>“ for implementation details.</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VEHICLE DETECTION</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D8DA9DAA-006C-4F4B-980E-E3DF019B24E2}" type="slidenum">
              <a:rPr lang="en-US" smtClean="0"/>
              <a:pPr>
                <a:spcAft>
                  <a:spcPts val="600"/>
                </a:spcAft>
              </a:pPr>
              <a:t>7</a:t>
            </a:fld>
            <a:endParaRPr lang="en-US"/>
          </a:p>
        </p:txBody>
      </p:sp>
    </p:spTree>
    <p:extLst>
      <p:ext uri="{BB962C8B-B14F-4D97-AF65-F5344CB8AC3E}">
        <p14:creationId xmlns:p14="http://schemas.microsoft.com/office/powerpoint/2010/main" val="1936134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D9C3BE-8F7D-8D49-B6C6-4D720B11EEEA}"/>
              </a:ext>
            </a:extLst>
          </p:cNvPr>
          <p:cNvSpPr>
            <a:spLocks noGrp="1"/>
          </p:cNvSpPr>
          <p:nvPr>
            <p:ph type="title"/>
          </p:nvPr>
        </p:nvSpPr>
        <p:spPr/>
        <p:txBody>
          <a:bodyPr>
            <a:normAutofit/>
          </a:bodyPr>
          <a:lstStyle/>
          <a:p>
            <a:r>
              <a:rPr lang="en-US" dirty="0"/>
              <a:t>Moving Median</a:t>
            </a:r>
          </a:p>
        </p:txBody>
      </p:sp>
      <p:sp>
        <p:nvSpPr>
          <p:cNvPr id="4" name="Content Placeholder 3">
            <a:extLst>
              <a:ext uri="{FF2B5EF4-FFF2-40B4-BE49-F238E27FC236}">
                <a16:creationId xmlns:a16="http://schemas.microsoft.com/office/drawing/2014/main" id="{31D2570C-D920-8B39-2CB5-E2CE32F9BFB9}"/>
              </a:ext>
            </a:extLst>
          </p:cNvPr>
          <p:cNvSpPr>
            <a:spLocks noGrp="1"/>
          </p:cNvSpPr>
          <p:nvPr>
            <p:ph idx="1"/>
          </p:nvPr>
        </p:nvSpPr>
        <p:spPr>
          <a:xfrm>
            <a:off x="850391" y="2701255"/>
            <a:ext cx="9409345" cy="3470945"/>
          </a:xfrm>
        </p:spPr>
        <p:txBody>
          <a:bodyPr>
            <a:noAutofit/>
          </a:bodyPr>
          <a:lstStyle/>
          <a:p>
            <a:pPr marL="171450" indent="-171450">
              <a:buFont typeface="Arial" panose="020B0604020202020204" pitchFamily="34" charset="0"/>
              <a:buChar char="•"/>
            </a:pPr>
            <a:r>
              <a:rPr lang="en-US" b="0" dirty="0">
                <a:solidFill>
                  <a:srgbClr val="3B3B3B"/>
                </a:solidFill>
                <a:effectLst/>
              </a:rPr>
              <a:t>A moving median filter was applied to smooth data, establishing a baseline for comparison against the threshold.</a:t>
            </a:r>
          </a:p>
          <a:p>
            <a:pPr marL="171450" indent="-171450">
              <a:buFont typeface="Arial" panose="020B0604020202020204" pitchFamily="34" charset="0"/>
              <a:buChar char="•"/>
            </a:pPr>
            <a:r>
              <a:rPr lang="en-US" b="0" dirty="0">
                <a:solidFill>
                  <a:srgbClr val="3B3B3B"/>
                </a:solidFill>
                <a:effectLst/>
              </a:rPr>
              <a:t>To optimize computation, squared magnitude values were utilized for threshold comparison, eliminating the need for square root operations. This threshold was set at 12000 mG^2.</a:t>
            </a:r>
          </a:p>
          <a:p>
            <a:pPr marL="171450" indent="-171450">
              <a:buFont typeface="Arial" panose="020B0604020202020204" pitchFamily="34" charset="0"/>
              <a:buChar char="•"/>
            </a:pPr>
            <a:r>
              <a:rPr lang="en-US" b="0" dirty="0">
                <a:solidFill>
                  <a:srgbClr val="3B3B3B"/>
                </a:solidFill>
                <a:effectLst/>
              </a:rPr>
              <a:t>When the squared magnitude surpasses or falls below the average value, updates to the average value are paused until the squared magnitude has returned within the threshold.</a:t>
            </a:r>
          </a:p>
        </p:txBody>
      </p:sp>
      <p:sp>
        <p:nvSpPr>
          <p:cNvPr id="5" name="Footer Placeholder 4">
            <a:extLst>
              <a:ext uri="{FF2B5EF4-FFF2-40B4-BE49-F238E27FC236}">
                <a16:creationId xmlns:a16="http://schemas.microsoft.com/office/drawing/2014/main" id="{0F4590EB-FC35-ABF3-2E70-52A0F7F4A940}"/>
              </a:ext>
            </a:extLst>
          </p:cNvPr>
          <p:cNvSpPr>
            <a:spLocks noGrp="1"/>
          </p:cNvSpPr>
          <p:nvPr>
            <p:ph type="ftr" sz="quarter" idx="11"/>
          </p:nvPr>
        </p:nvSpPr>
        <p:spPr/>
        <p:txBody>
          <a:bodyPr/>
          <a:lstStyle/>
          <a:p>
            <a:r>
              <a:rPr lang="en-US" dirty="0"/>
              <a:t>VEHICLE DETECTION</a:t>
            </a:r>
          </a:p>
        </p:txBody>
      </p:sp>
      <p:sp>
        <p:nvSpPr>
          <p:cNvPr id="6" name="Slide Number Placeholder 5">
            <a:extLst>
              <a:ext uri="{FF2B5EF4-FFF2-40B4-BE49-F238E27FC236}">
                <a16:creationId xmlns:a16="http://schemas.microsoft.com/office/drawing/2014/main" id="{9A52357F-363F-34CF-04FB-DBDB9162D79E}"/>
              </a:ext>
            </a:extLst>
          </p:cNvPr>
          <p:cNvSpPr>
            <a:spLocks noGrp="1"/>
          </p:cNvSpPr>
          <p:nvPr>
            <p:ph type="sldNum" sz="quarter" idx="12"/>
          </p:nvPr>
        </p:nvSpPr>
        <p:spPr/>
        <p:txBody>
          <a:bodyPr/>
          <a:lstStyle/>
          <a:p>
            <a:fld id="{D8DA9DAA-006C-4F4B-980E-E3DF019B24E2}" type="slidenum">
              <a:rPr lang="en-US" smtClean="0"/>
              <a:pPr/>
              <a:t>8</a:t>
            </a:fld>
            <a:endParaRPr lang="en-US" dirty="0"/>
          </a:p>
        </p:txBody>
      </p:sp>
    </p:spTree>
    <p:extLst>
      <p:ext uri="{BB962C8B-B14F-4D97-AF65-F5344CB8AC3E}">
        <p14:creationId xmlns:p14="http://schemas.microsoft.com/office/powerpoint/2010/main" val="1160285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839788" y="873333"/>
            <a:ext cx="7112975" cy="868261"/>
          </a:xfrm>
        </p:spPr>
        <p:txBody>
          <a:bodyPr anchor="b">
            <a:noAutofit/>
          </a:bodyPr>
          <a:lstStyle/>
          <a:p>
            <a:r>
              <a:rPr lang="en-US" sz="5400" dirty="0"/>
              <a:t>Missed Vehicles</a:t>
            </a:r>
          </a:p>
        </p:txBody>
      </p:sp>
      <p:pic>
        <p:nvPicPr>
          <p:cNvPr id="12" name="Picture Placeholder 11">
            <a:extLst>
              <a:ext uri="{FF2B5EF4-FFF2-40B4-BE49-F238E27FC236}">
                <a16:creationId xmlns:a16="http://schemas.microsoft.com/office/drawing/2014/main" id="{1CD7942B-08EF-CDDB-C97B-20524B2E8393}"/>
              </a:ext>
            </a:extLst>
          </p:cNvPr>
          <p:cNvPicPr>
            <a:picLocks noGrp="1" noChangeAspect="1"/>
          </p:cNvPicPr>
          <p:nvPr>
            <p:ph idx="1"/>
          </p:nvPr>
        </p:nvPicPr>
        <p:blipFill>
          <a:blip r:embed="rId2"/>
          <a:srcRect/>
          <a:stretch/>
        </p:blipFill>
        <p:spPr>
          <a:xfrm>
            <a:off x="5180012" y="1741594"/>
            <a:ext cx="6172200" cy="4614756"/>
          </a:xfrm>
          <a:noFill/>
        </p:spPr>
      </p:pic>
      <p:sp>
        <p:nvSpPr>
          <p:cNvPr id="4" name="Content Placeholder 3">
            <a:extLst>
              <a:ext uri="{FF2B5EF4-FFF2-40B4-BE49-F238E27FC236}">
                <a16:creationId xmlns:a16="http://schemas.microsoft.com/office/drawing/2014/main" id="{B0881FA9-F3B0-4912-B0E1-352094195C30}"/>
              </a:ext>
            </a:extLst>
          </p:cNvPr>
          <p:cNvSpPr>
            <a:spLocks noGrp="1"/>
          </p:cNvSpPr>
          <p:nvPr>
            <p:ph type="body" sz="half" idx="2"/>
          </p:nvPr>
        </p:nvSpPr>
        <p:spPr>
          <a:xfrm>
            <a:off x="839788" y="2057399"/>
            <a:ext cx="4233374" cy="3848451"/>
          </a:xfrm>
        </p:spPr>
        <p:txBody>
          <a:bodyPr>
            <a:normAutofit/>
          </a:bodyPr>
          <a:lstStyle/>
          <a:p>
            <a:r>
              <a:rPr lang="en-US" sz="2000" dirty="0"/>
              <a:t>S</a:t>
            </a:r>
            <a:r>
              <a:rPr lang="en-US" sz="2000" b="0" dirty="0">
                <a:effectLst/>
              </a:rPr>
              <a:t>lower fluctuations in data lead to undetected vehicles. At around the </a:t>
            </a:r>
            <a:r>
              <a:rPr lang="en-US" sz="2000" dirty="0"/>
              <a:t>136</a:t>
            </a:r>
            <a:r>
              <a:rPr lang="en-US" sz="2000" b="0" dirty="0">
                <a:effectLst/>
              </a:rPr>
              <a:t>-second mark in the figure on the right a vehicle wasn't detected by the algorithm. With a quicker rise time, the algorithm successfully detected the vehicle (the figure on the next slide, at around the 207-second mark).</a:t>
            </a:r>
          </a:p>
          <a:p>
            <a:r>
              <a:rPr lang="en-US" sz="2000" b="0" dirty="0">
                <a:effectLst/>
              </a:rPr>
              <a:t>Employing the decimation technique may offer a solution to ensure accurate vehicle detection</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VEHICLE DETECTION</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D8DA9DAA-006C-4F4B-980E-E3DF019B24E2}" type="slidenum">
              <a:rPr lang="en-US" smtClean="0"/>
              <a:pPr>
                <a:spcAft>
                  <a:spcPts val="600"/>
                </a:spcAft>
              </a:pPr>
              <a:t>9</a:t>
            </a:fld>
            <a:endParaRPr lang="en-US"/>
          </a:p>
        </p:txBody>
      </p:sp>
    </p:spTree>
    <p:extLst>
      <p:ext uri="{BB962C8B-B14F-4D97-AF65-F5344CB8AC3E}">
        <p14:creationId xmlns:p14="http://schemas.microsoft.com/office/powerpoint/2010/main" val="3095880973"/>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 id="{D860ABA3-507A-4DC6-8D34-B6D2FE41A3BA}" vid="{BBA8DB39-4D39-4790-8D8A-7FB22E96343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4958658-F0F0-4C75-A3B7-276A0C8E9F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9D08CD0-82A3-4566-9B63-BB91B2D89764}">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F979E8A1-055A-4751-97E9-E6B1F9E21214}">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{A4F6D3C5-CBC5-4FD9-8909-CB3551788B6E}tf89338750_win32</Template>
  <TotalTime>756</TotalTime>
  <Words>766</Words>
  <Application>Microsoft Office PowerPoint</Application>
  <PresentationFormat>Widescreen</PresentationFormat>
  <Paragraphs>54</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Univers</vt:lpstr>
      <vt:lpstr>GradientUnivers</vt:lpstr>
      <vt:lpstr>Vehicle Detection USING A MAGNETIC SENSOR</vt:lpstr>
      <vt:lpstr>Objective</vt:lpstr>
      <vt:lpstr>The Prototype</vt:lpstr>
      <vt:lpstr>The MMC5603NJ Driver</vt:lpstr>
      <vt:lpstr>Application Overview</vt:lpstr>
      <vt:lpstr>Application Code</vt:lpstr>
      <vt:lpstr>Detection Algorithm</vt:lpstr>
      <vt:lpstr>Moving Median</vt:lpstr>
      <vt:lpstr>Missed Vehicles</vt:lpstr>
      <vt:lpstr>Duplicate Detection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Vehicle Detection using MAGNETIC SENSOR</dc:title>
  <dc:creator>Svetlana Dolgikh</dc:creator>
  <cp:lastModifiedBy>Svetlana Dolgikh</cp:lastModifiedBy>
  <cp:revision>7</cp:revision>
  <dcterms:created xsi:type="dcterms:W3CDTF">2023-12-29T15:02:40Z</dcterms:created>
  <dcterms:modified xsi:type="dcterms:W3CDTF">2023-12-30T03:42:10Z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